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89" r:id="rId1"/>
  </p:sldMasterIdLst>
  <p:notesMasterIdLst>
    <p:notesMasterId r:id="rId6"/>
  </p:notesMasterIdLst>
  <p:sldIdLst>
    <p:sldId id="2329" r:id="rId2"/>
    <p:sldId id="4053" r:id="rId3"/>
    <p:sldId id="4054" r:id="rId4"/>
    <p:sldId id="3996" r:id="rId5"/>
  </p:sldIdLst>
  <p:sldSz cx="12192000" cy="6858000"/>
  <p:notesSz cx="6858000" cy="9144000"/>
  <p:embeddedFontLst>
    <p:embeddedFont>
      <p:font typeface="Pretendard ExtraBold" panose="020B0600000101010101" charset="-127"/>
      <p:bold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Noto Sans KR Light" panose="020B0200000000000000" pitchFamily="50" charset="-127"/>
      <p:regular r:id="rId12"/>
    </p:embeddedFont>
    <p:embeddedFont>
      <p:font typeface="Noto Sans KR Medium" panose="020B0200000000000000" pitchFamily="50" charset="-127"/>
      <p:regular r:id="rId13"/>
    </p:embeddedFont>
    <p:embeddedFont>
      <p:font typeface="Roboto" panose="02000000000000000000" pitchFamily="2" charset="0"/>
      <p:regular r:id="rId14"/>
      <p:bold r:id="rId15"/>
      <p:italic r:id="rId16"/>
      <p:boldItalic r:id="rId17"/>
    </p:embeddedFont>
    <p:embeddedFont>
      <p:font typeface="Roboto Black" panose="02000000000000000000" pitchFamily="2" charset="0"/>
      <p:bold r:id="rId18"/>
      <p:boldItalic r:id="rId19"/>
    </p:embeddedFont>
    <p:embeddedFont>
      <p:font typeface="Roboto Light" panose="02000000000000000000" pitchFamily="2" charset="0"/>
      <p:regular r:id="rId20"/>
      <p:italic r:id="rId21"/>
    </p:embeddedFont>
    <p:embeddedFont>
      <p:font typeface="Roboto Medium" panose="02000000000000000000" pitchFamily="2" charset="0"/>
      <p:regular r:id="rId22"/>
      <p:italic r:id="rId23"/>
    </p:embeddedFont>
    <p:embeddedFont>
      <p:font typeface="맑은 고딕" panose="020B0503020000020004" pitchFamily="50" charset="-127"/>
      <p:regular r:id="rId24"/>
      <p:bold r:id="rId25"/>
    </p:embeddedFont>
    <p:embeddedFont>
      <p:font typeface="배달의민족 주아" panose="02020603020101020101" pitchFamily="18" charset="-127"/>
      <p:regular r:id="rId2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4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26262"/>
    <a:srgbClr val="FF5050"/>
    <a:srgbClr val="FF7C80"/>
    <a:srgbClr val="FFDDDD"/>
    <a:srgbClr val="FFCCCC"/>
    <a:srgbClr val="003373"/>
    <a:srgbClr val="0000FF"/>
    <a:srgbClr val="000066"/>
    <a:srgbClr val="1E0050"/>
    <a:srgbClr val="3A45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07" autoAdjust="0"/>
    <p:restoredTop sz="90000" autoAdjust="0"/>
  </p:normalViewPr>
  <p:slideViewPr>
    <p:cSldViewPr snapToGrid="0">
      <p:cViewPr varScale="1">
        <p:scale>
          <a:sx n="78" d="100"/>
          <a:sy n="78" d="100"/>
        </p:scale>
        <p:origin x="54" y="408"/>
      </p:cViewPr>
      <p:guideLst>
        <p:guide orient="horz" pos="404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14" d="100"/>
          <a:sy n="114" d="100"/>
        </p:scale>
        <p:origin x="3756" y="5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font" Target="fonts/font12.fntdata"/><Relationship Id="rId26" Type="http://schemas.openxmlformats.org/officeDocument/2006/relationships/font" Target="fonts/font20.fntdata"/><Relationship Id="rId3" Type="http://schemas.openxmlformats.org/officeDocument/2006/relationships/slide" Target="slides/slide2.xml"/><Relationship Id="rId21" Type="http://schemas.openxmlformats.org/officeDocument/2006/relationships/font" Target="fonts/font15.fntdata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font" Target="fonts/font11.fntdata"/><Relationship Id="rId25" Type="http://schemas.openxmlformats.org/officeDocument/2006/relationships/font" Target="fonts/font19.fntdata"/><Relationship Id="rId2" Type="http://schemas.openxmlformats.org/officeDocument/2006/relationships/slide" Target="slides/slide1.xml"/><Relationship Id="rId16" Type="http://schemas.openxmlformats.org/officeDocument/2006/relationships/font" Target="fonts/font10.fntdata"/><Relationship Id="rId20" Type="http://schemas.openxmlformats.org/officeDocument/2006/relationships/font" Target="fonts/font14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24" Type="http://schemas.openxmlformats.org/officeDocument/2006/relationships/font" Target="fonts/font18.fntdata"/><Relationship Id="rId5" Type="http://schemas.openxmlformats.org/officeDocument/2006/relationships/slide" Target="slides/slide4.xml"/><Relationship Id="rId15" Type="http://schemas.openxmlformats.org/officeDocument/2006/relationships/font" Target="fonts/font9.fntdata"/><Relationship Id="rId23" Type="http://schemas.openxmlformats.org/officeDocument/2006/relationships/font" Target="fonts/font17.fntdata"/><Relationship Id="rId28" Type="http://schemas.openxmlformats.org/officeDocument/2006/relationships/viewProps" Target="viewProps.xml"/><Relationship Id="rId10" Type="http://schemas.openxmlformats.org/officeDocument/2006/relationships/font" Target="fonts/font4.fntdata"/><Relationship Id="rId19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Relationship Id="rId22" Type="http://schemas.openxmlformats.org/officeDocument/2006/relationships/font" Target="fonts/font16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24542D3B-E243-40E7-A8F7-BEF6A31740A3}" type="datetimeFigureOut">
              <a:rPr lang="ko-KR" altLang="en-US" smtClean="0"/>
              <a:pPr/>
              <a:t>2025-03-06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837D2CF7-406A-4368-89C1-C4212AF0FAA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46059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2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3FC40D-6FB9-1648-B027-EAD4E7DC4F2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20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0535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76448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92747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10559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Рисунок 21"/>
          <p:cNvSpPr>
            <a:spLocks noGrp="1"/>
          </p:cNvSpPr>
          <p:nvPr>
            <p:ph type="pic" sz="quarter" idx="32"/>
          </p:nvPr>
        </p:nvSpPr>
        <p:spPr>
          <a:xfrm>
            <a:off x="839760" y="0"/>
            <a:ext cx="11352241" cy="6858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7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991811" y="5336991"/>
            <a:ext cx="3564164" cy="25235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1800" b="0" i="0" spc="300" baseline="0">
                <a:solidFill>
                  <a:schemeClr val="tx2">
                    <a:lumMod val="40000"/>
                    <a:lumOff val="60000"/>
                  </a:schemeClr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r>
              <a:rPr lang="en-US" dirty="0"/>
              <a:t>Presentation template</a:t>
            </a:r>
            <a:endParaRPr lang="ru-RU" dirty="0"/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919809" y="4256996"/>
            <a:ext cx="4896225" cy="862907"/>
          </a:xfrm>
          <a:prstGeom prst="rect">
            <a:avLst/>
          </a:prstGeom>
        </p:spPr>
        <p:txBody>
          <a:bodyPr/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7000" b="0" i="0" kern="1200" baseline="0" dirty="0">
                <a:solidFill>
                  <a:schemeClr val="tx2">
                    <a:lumMod val="60000"/>
                    <a:lumOff val="40000"/>
                  </a:schemeClr>
                </a:solidFill>
                <a:latin typeface="Roboto" charset="0"/>
                <a:ea typeface="Roboto" charset="0"/>
                <a:cs typeface="Roboto" charset="0"/>
              </a:defRPr>
            </a:lvl1pPr>
          </a:lstStyle>
          <a:p>
            <a:r>
              <a:rPr lang="en-US" sz="7000" b="0" i="0" dirty="0">
                <a:latin typeface="Roboto" charset="0"/>
                <a:ea typeface="Roboto" charset="0"/>
                <a:cs typeface="Roboto" charset="0"/>
              </a:rPr>
              <a:t>Name</a:t>
            </a:r>
            <a:endParaRPr lang="ru-RU" sz="7000" b="0" i="0" dirty="0">
              <a:latin typeface="Roboto" charset="0"/>
              <a:ea typeface="Roboto" charset="0"/>
              <a:cs typeface="Robo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813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984335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5864779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3033001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915407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3496847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5306120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1953008"/>
            <a:ext cx="4460428" cy="89999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27852481-77C3-FA48-A033-516507B497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9FDF5F6-25CB-E342-93E6-93D54848D1C5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489648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2"/>
          </p:nvPr>
        </p:nvSpPr>
        <p:spPr>
          <a:xfrm>
            <a:off x="6908559" y="405015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760993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258300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476099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405015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2583004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4304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81873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1"/>
            <a:ext cx="12192000" cy="220500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647888" y="2781004"/>
            <a:ext cx="7488344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781004"/>
            <a:ext cx="2229887" cy="327598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E00FB7-0148-4D2D-BF21-D5E653448BDE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145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0"/>
            <a:ext cx="12192000" cy="411299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057984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205006"/>
            <a:ext cx="3957967" cy="133199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3672627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287271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8901913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28A2EF-2B4E-4713-A097-F4CFF55C4CD4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011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05006"/>
            <a:ext cx="7344339" cy="3851983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37206" y="2205006"/>
            <a:ext cx="3046172" cy="4642316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E78C6362-F05E-0643-8241-6D56797AA8F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41D75FB-7778-8249-8FA6-B16CEF01EB27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180276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2253383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4167236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061007"/>
            <a:ext cx="4461989" cy="3995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729013"/>
            <a:ext cx="2095851" cy="323998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57977688-07B8-9C4C-8A1C-54057797F0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998265A5-19CC-E741-81B9-934547F17E1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9904931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039644" y="2205008"/>
            <a:ext cx="3046171" cy="465299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6" name="Прямоугольник 15"/>
          <p:cNvSpPr/>
          <p:nvPr userDrawn="1"/>
        </p:nvSpPr>
        <p:spPr>
          <a:xfrm>
            <a:off x="6081842" y="4572000"/>
            <a:ext cx="6110159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816034" y="2205005"/>
            <a:ext cx="4317983" cy="176399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9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3525797" y="2648316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0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6816034" y="4934316"/>
            <a:ext cx="4317983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491055" y="2570639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5065560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4558656"/>
            <a:ext cx="3028709" cy="229934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212399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7628295B-ADEA-3B41-BF15-DAAB52D10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DAEAB3C7-0D27-3148-83A1-F3B61742616D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2" name="Прямоугольник 11"/>
          <p:cNvSpPr/>
          <p:nvPr userDrawn="1"/>
        </p:nvSpPr>
        <p:spPr>
          <a:xfrm>
            <a:off x="3030153" y="4558656"/>
            <a:ext cx="3092288" cy="229934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5385295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 userDrawn="1"/>
        </p:nvSpPr>
        <p:spPr>
          <a:xfrm>
            <a:off x="3030153" y="4558653"/>
            <a:ext cx="3092288" cy="22993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2258984"/>
            <a:ext cx="3028709" cy="45990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8"/>
            <a:ext cx="4561307" cy="227265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2641640"/>
            <a:ext cx="2095851" cy="3847371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Прямоугольник 13"/>
          <p:cNvSpPr/>
          <p:nvPr userDrawn="1"/>
        </p:nvSpPr>
        <p:spPr>
          <a:xfrm>
            <a:off x="6115913" y="2258984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572937" y="2641641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45D17C26-CD07-1945-92E4-0E9501D23E1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59E925BA-335C-7348-9973-F5C618B711DC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4044903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6023998" y="2287976"/>
            <a:ext cx="6156519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29C815C2-FFD2-0A4D-B8A0-E71E7CB00D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E9C8089-FD81-9B4F-A65C-63FE8C4EC9E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27156704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" y="2287976"/>
            <a:ext cx="2999857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Рисунок 21"/>
          <p:cNvSpPr>
            <a:spLocks noGrp="1"/>
          </p:cNvSpPr>
          <p:nvPr>
            <p:ph type="pic" sz="quarter" idx="38"/>
          </p:nvPr>
        </p:nvSpPr>
        <p:spPr>
          <a:xfrm>
            <a:off x="2999860" y="2287976"/>
            <a:ext cx="3168145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744029" y="2287977"/>
            <a:ext cx="4356200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3381231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985" y="2287976"/>
            <a:ext cx="277231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559792" y="2817004"/>
            <a:ext cx="9540439" cy="323998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8"/>
          </p:nvPr>
        </p:nvSpPr>
        <p:spPr>
          <a:xfrm>
            <a:off x="3837683" y="2287976"/>
            <a:ext cx="2781496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Рисунок 21"/>
          <p:cNvSpPr>
            <a:spLocks noGrp="1"/>
          </p:cNvSpPr>
          <p:nvPr>
            <p:ph type="pic" sz="quarter" idx="40"/>
          </p:nvPr>
        </p:nvSpPr>
        <p:spPr>
          <a:xfrm>
            <a:off x="9409858" y="2287976"/>
            <a:ext cx="276313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8C81BA1E-7B26-7840-9EF7-83336713ED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C80ABCB-3B95-444F-84D2-78DFECA75470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2477754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663916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5"/>
          </p:nvPr>
        </p:nvSpPr>
        <p:spPr>
          <a:xfrm>
            <a:off x="6270785" y="2306614"/>
            <a:ext cx="2567433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8834746" y="2306614"/>
            <a:ext cx="2589500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047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A0BA6C90-2AE4-244C-959F-23B3EF63D2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075F3BCA-6352-1047-A349-4EEBB339BFF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5274077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3972732" y="2332783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3972732" y="4562767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9372980" y="2493006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9" hasCustomPrompt="1"/>
          </p:nvPr>
        </p:nvSpPr>
        <p:spPr>
          <a:xfrm>
            <a:off x="9372980" y="4630298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906C4B5D-4619-864E-8531-0858D13C1E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FEC54C2F-4D44-334A-9975-AA174670BE0A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4" name="Рисунок 21">
            <a:extLst>
              <a:ext uri="{FF2B5EF4-FFF2-40B4-BE49-F238E27FC236}">
                <a16:creationId xmlns:a16="http://schemas.microsoft.com/office/drawing/2014/main" id="{E5BB6F40-8487-3442-8783-C2EA7A4111AD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1057048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>
            <a:extLst>
              <a:ext uri="{FF2B5EF4-FFF2-40B4-BE49-F238E27FC236}">
                <a16:creationId xmlns:a16="http://schemas.microsoft.com/office/drawing/2014/main" id="{07321379-EEA4-2E4E-BD78-84DBE7E19ED8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1057048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>
            <a:extLst>
              <a:ext uri="{FF2B5EF4-FFF2-40B4-BE49-F238E27FC236}">
                <a16:creationId xmlns:a16="http://schemas.microsoft.com/office/drawing/2014/main" id="{AE1C47D9-CD94-2549-B905-C1D1C086E5A2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6492019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>
            <a:extLst>
              <a:ext uri="{FF2B5EF4-FFF2-40B4-BE49-F238E27FC236}">
                <a16:creationId xmlns:a16="http://schemas.microsoft.com/office/drawing/2014/main" id="{70A316D7-001F-9249-AC0A-045D90EC8599}"/>
              </a:ext>
            </a:extLst>
          </p:cNvPr>
          <p:cNvSpPr>
            <a:spLocks noGrp="1"/>
          </p:cNvSpPr>
          <p:nvPr>
            <p:ph type="pic" sz="quarter" idx="53"/>
          </p:nvPr>
        </p:nvSpPr>
        <p:spPr>
          <a:xfrm>
            <a:off x="6492019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40655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2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1224492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3" name="Текст 3"/>
          <p:cNvSpPr>
            <a:spLocks noGrp="1"/>
          </p:cNvSpPr>
          <p:nvPr>
            <p:ph type="body" sz="quarter" idx="46" hasCustomPrompt="1"/>
          </p:nvPr>
        </p:nvSpPr>
        <p:spPr>
          <a:xfrm>
            <a:off x="6402779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3813636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8" hasCustomPrompt="1"/>
          </p:nvPr>
        </p:nvSpPr>
        <p:spPr>
          <a:xfrm>
            <a:off x="8991923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1" name="Рисунок 21">
            <a:extLst>
              <a:ext uri="{FF2B5EF4-FFF2-40B4-BE49-F238E27FC236}">
                <a16:creationId xmlns:a16="http://schemas.microsoft.com/office/drawing/2014/main" id="{2B14CA52-82DF-B841-881C-B7DA04792B12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3663916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2" name="Рисунок 21">
            <a:extLst>
              <a:ext uri="{FF2B5EF4-FFF2-40B4-BE49-F238E27FC236}">
                <a16:creationId xmlns:a16="http://schemas.microsoft.com/office/drawing/2014/main" id="{23E9E9CE-DE08-5646-B1DA-9A9E4E7A2700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6270785" y="3572999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3" name="Рисунок 21">
            <a:extLst>
              <a:ext uri="{FF2B5EF4-FFF2-40B4-BE49-F238E27FC236}">
                <a16:creationId xmlns:a16="http://schemas.microsoft.com/office/drawing/2014/main" id="{8BA97521-4C7E-4847-BE21-CE938F84CF93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8834746" y="3572999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4" name="Рисунок 21">
            <a:extLst>
              <a:ext uri="{FF2B5EF4-FFF2-40B4-BE49-F238E27FC236}">
                <a16:creationId xmlns:a16="http://schemas.microsoft.com/office/drawing/2014/main" id="{43CD3B86-D01C-4E42-B39A-1CD707DFC691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057047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5" name="Рисунок 21">
            <a:extLst>
              <a:ext uri="{FF2B5EF4-FFF2-40B4-BE49-F238E27FC236}">
                <a16:creationId xmlns:a16="http://schemas.microsoft.com/office/drawing/2014/main" id="{32FCF177-B664-284B-843E-6B43FB3B1471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3659216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6" name="Рисунок 21">
            <a:extLst>
              <a:ext uri="{FF2B5EF4-FFF2-40B4-BE49-F238E27FC236}">
                <a16:creationId xmlns:a16="http://schemas.microsoft.com/office/drawing/2014/main" id="{37841CBC-D555-1642-A90F-1955CBF9BB33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6266086" y="513013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7" name="Рисунок 21">
            <a:extLst>
              <a:ext uri="{FF2B5EF4-FFF2-40B4-BE49-F238E27FC236}">
                <a16:creationId xmlns:a16="http://schemas.microsoft.com/office/drawing/2014/main" id="{C4CAD19E-F952-0741-A971-1728A4A35D87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8830046" y="513013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8" name="Рисунок 21">
            <a:extLst>
              <a:ext uri="{FF2B5EF4-FFF2-40B4-BE49-F238E27FC236}">
                <a16:creationId xmlns:a16="http://schemas.microsoft.com/office/drawing/2014/main" id="{9FBAF411-43E3-254F-AA83-4EBBDB76ADC0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1052348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32755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1"/>
          </p:nvPr>
        </p:nvSpPr>
        <p:spPr>
          <a:xfrm>
            <a:off x="6124473" y="4572001"/>
            <a:ext cx="302021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2" name="Рисунок 21"/>
          <p:cNvSpPr>
            <a:spLocks noGrp="1"/>
          </p:cNvSpPr>
          <p:nvPr>
            <p:ph type="pic" sz="quarter" idx="32"/>
          </p:nvPr>
        </p:nvSpPr>
        <p:spPr>
          <a:xfrm>
            <a:off x="9137207" y="4572001"/>
            <a:ext cx="304617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3" name="Рисунок 21"/>
          <p:cNvSpPr>
            <a:spLocks noGrp="1"/>
          </p:cNvSpPr>
          <p:nvPr>
            <p:ph type="pic" sz="quarter" idx="33"/>
          </p:nvPr>
        </p:nvSpPr>
        <p:spPr>
          <a:xfrm>
            <a:off x="-4830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28CE3484-4DF2-7D44-8F15-024680D0CD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A7759DC4-E779-A840-9CA0-9A7E03005C9B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7820389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2291338"/>
            <a:ext cx="3072131" cy="456132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2837" y="2291338"/>
            <a:ext cx="3072131" cy="456666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486177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35165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6229443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1D6042FF-8AF2-9240-A692-35AECBA16C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AD878B6A-794A-B640-BB23-CD57342EDFB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3302741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19995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op bar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95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4B94CEA0-8D68-496E-9090-C406E40B91E7}"/>
              </a:ext>
            </a:extLst>
          </p:cNvPr>
          <p:cNvSpPr/>
          <p:nvPr userDrawn="1"/>
        </p:nvSpPr>
        <p:spPr>
          <a:xfrm>
            <a:off x="487682" y="457202"/>
            <a:ext cx="896620" cy="165100"/>
          </a:xfrm>
          <a:prstGeom prst="rect">
            <a:avLst/>
          </a:pr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ko-KR" altLang="en-US" sz="1351" dirty="0">
              <a:latin typeface="Roboto" panose="02000000000000000000" pitchFamily="2" charset="0"/>
            </a:endParaRPr>
          </a:p>
        </p:txBody>
      </p:sp>
      <p:sp>
        <p:nvSpPr>
          <p:cNvPr id="7" name="그림 개체 틀 4">
            <a:extLst>
              <a:ext uri="{FF2B5EF4-FFF2-40B4-BE49-F238E27FC236}">
                <a16:creationId xmlns:a16="http://schemas.microsoft.com/office/drawing/2014/main" id="{0C7A6988-0536-4DB2-8B1E-4B47A994A04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597399" y="457202"/>
            <a:ext cx="7106919" cy="5943600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828000" anchor="ctr" anchorCtr="1"/>
          <a:lstStyle>
            <a:lvl1pPr marL="0" indent="0">
              <a:buNone/>
              <a:defRPr sz="1400">
                <a:latin typeface="Roboto" panose="02000000000000000000" pitchFamily="2" charset="0"/>
              </a:defRPr>
            </a:lvl1pPr>
          </a:lstStyle>
          <a:p>
            <a:r>
              <a:rPr lang="en-US" altLang="ko-KR" dirty="0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02669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46E2864-4EB0-F44C-84E2-4D409B77EF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55F3FDC7-6BDC-B947-A5FE-24BBDF06E25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5448270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13E5CF9D-94CD-264C-A198-0D44B69978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D4C87A8-D177-E149-A931-FACB3CAD2C7F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425103802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4139479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 userDrawn="1"/>
        </p:nvSpPr>
        <p:spPr>
          <a:xfrm flipV="1">
            <a:off x="0" y="0"/>
            <a:ext cx="12192000" cy="22050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3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4295917" y="2781004"/>
            <a:ext cx="6840315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295917" y="837012"/>
            <a:ext cx="6840315" cy="1223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127772" y="837012"/>
            <a:ext cx="2491555" cy="5194048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75D700-FA55-452F-A7B4-F56036F04B21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ea typeface="맑은 고딕" panose="020B0503020000020004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284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171FB1-B2AF-421E-82D6-5659ACF2EED8}"/>
              </a:ext>
            </a:extLst>
          </p:cNvPr>
          <p:cNvSpPr txBox="1"/>
          <p:nvPr userDrawn="1"/>
        </p:nvSpPr>
        <p:spPr>
          <a:xfrm>
            <a:off x="11543971" y="6388371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50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50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873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  <p:sldLayoutId id="2147483707" r:id="rId18"/>
    <p:sldLayoutId id="2147483708" r:id="rId19"/>
    <p:sldLayoutId id="2147483709" r:id="rId20"/>
    <p:sldLayoutId id="2147483710" r:id="rId21"/>
    <p:sldLayoutId id="2147483711" r:id="rId22"/>
    <p:sldLayoutId id="2147483712" r:id="rId23"/>
    <p:sldLayoutId id="2147483713" r:id="rId24"/>
    <p:sldLayoutId id="2147483714" r:id="rId25"/>
    <p:sldLayoutId id="2147483715" r:id="rId26"/>
    <p:sldLayoutId id="2147483716" r:id="rId27"/>
    <p:sldLayoutId id="2147483685" r:id="rId28"/>
    <p:sldLayoutId id="2147483686" r:id="rId29"/>
    <p:sldLayoutId id="2147483687" r:id="rId30"/>
    <p:sldLayoutId id="2147483688" r:id="rId31"/>
  </p:sldLayoutIdLst>
  <p:hf hdr="0" ftr="0" dt="0"/>
  <p:txStyles>
    <p:titleStyle>
      <a:lvl1pPr algn="ctr" defTabSz="1219231" rtl="0" eaLnBrk="1" latinLnBrk="0" hangingPunct="1">
        <a:spcBef>
          <a:spcPct val="0"/>
        </a:spcBef>
        <a:buNone/>
        <a:defRPr sz="58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11" indent="-457211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4251" kern="1200">
          <a:solidFill>
            <a:schemeClr val="tx1"/>
          </a:solidFill>
          <a:latin typeface="+mn-lt"/>
          <a:ea typeface="+mn-ea"/>
          <a:cs typeface="+mn-cs"/>
        </a:defRPr>
      </a:lvl1pPr>
      <a:lvl2pPr marL="990625" indent="-381009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3751" kern="1200">
          <a:solidFill>
            <a:schemeClr val="tx1"/>
          </a:solidFill>
          <a:latin typeface="+mn-lt"/>
          <a:ea typeface="+mn-ea"/>
          <a:cs typeface="+mn-cs"/>
        </a:defRPr>
      </a:lvl2pPr>
      <a:lvl3pPr marL="1524038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53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2651" kern="1200">
          <a:solidFill>
            <a:schemeClr val="tx1"/>
          </a:solidFill>
          <a:latin typeface="+mn-lt"/>
          <a:ea typeface="+mn-ea"/>
          <a:cs typeface="+mn-cs"/>
        </a:defRPr>
      </a:lvl4pPr>
      <a:lvl5pPr marL="274326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»"/>
        <a:defRPr sz="2651" kern="1200">
          <a:solidFill>
            <a:schemeClr val="tx1"/>
          </a:solidFill>
          <a:latin typeface="+mn-lt"/>
          <a:ea typeface="+mn-ea"/>
          <a:cs typeface="+mn-cs"/>
        </a:defRPr>
      </a:lvl5pPr>
      <a:lvl6pPr marL="335288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6pPr>
      <a:lvl7pPr marL="3962500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7pPr>
      <a:lvl8pPr marL="457211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8pPr>
      <a:lvl9pPr marL="518172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15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3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4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6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7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9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307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92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5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4.png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A2DFB3F7-7898-2B97-8B60-DAEDEB7CDE68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pic>
        <p:nvPicPr>
          <p:cNvPr id="13" name="그래픽 12">
            <a:extLst>
              <a:ext uri="{FF2B5EF4-FFF2-40B4-BE49-F238E27FC236}">
                <a16:creationId xmlns:a16="http://schemas.microsoft.com/office/drawing/2014/main" id="{5AF8AA99-599A-B8F1-32DA-4551A70C44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7793" r="27301"/>
          <a:stretch/>
        </p:blipFill>
        <p:spPr>
          <a:xfrm rot="10800000" flipH="1">
            <a:off x="0" y="62125"/>
            <a:ext cx="12192000" cy="6761614"/>
          </a:xfrm>
          <a:prstGeom prst="rect">
            <a:avLst/>
          </a:prstGeom>
        </p:spPr>
      </p:pic>
      <p:sp>
        <p:nvSpPr>
          <p:cNvPr id="14" name="타원 13">
            <a:extLst>
              <a:ext uri="{FF2B5EF4-FFF2-40B4-BE49-F238E27FC236}">
                <a16:creationId xmlns:a16="http://schemas.microsoft.com/office/drawing/2014/main" id="{3C3DE968-EEA3-EB72-7E11-CEF1DD8F5BC9}"/>
              </a:ext>
            </a:extLst>
          </p:cNvPr>
          <p:cNvSpPr/>
          <p:nvPr/>
        </p:nvSpPr>
        <p:spPr>
          <a:xfrm>
            <a:off x="5350506" y="4483860"/>
            <a:ext cx="3796692" cy="3796692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0F1BC323-47D1-4F47-7CFC-9DF494D55C46}"/>
              </a:ext>
            </a:extLst>
          </p:cNvPr>
          <p:cNvSpPr/>
          <p:nvPr/>
        </p:nvSpPr>
        <p:spPr>
          <a:xfrm>
            <a:off x="6661350" y="1829705"/>
            <a:ext cx="6237199" cy="6237199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DE898DE-E7C3-576A-4FBE-DE6D76453F92}"/>
              </a:ext>
            </a:extLst>
          </p:cNvPr>
          <p:cNvSpPr/>
          <p:nvPr/>
        </p:nvSpPr>
        <p:spPr>
          <a:xfrm>
            <a:off x="455180" y="6505317"/>
            <a:ext cx="2352756" cy="13849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as of 2025.01.03  I  </a:t>
            </a:r>
            <a:r>
              <a:rPr lang="ko-KR" altLang="en-US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세이프웨어</a:t>
            </a: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(</a:t>
            </a:r>
            <a:r>
              <a:rPr lang="ko-KR" altLang="en-US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주</a:t>
            </a: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)</a:t>
            </a:r>
            <a:r>
              <a:rPr lang="ko-KR" altLang="en-US" sz="900" b="1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    </a:t>
            </a: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I </a:t>
            </a:r>
            <a:r>
              <a:rPr lang="ko-KR" altLang="en-US" sz="900" b="1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 </a:t>
            </a:r>
            <a:r>
              <a:rPr lang="ko-KR" altLang="en-US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 </a:t>
            </a:r>
            <a:r>
              <a:rPr lang="en-US" altLang="ko-KR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SW</a:t>
            </a:r>
            <a:r>
              <a:rPr lang="ko-KR" altLang="en-US" sz="900" dirty="0">
                <a:solidFill>
                  <a:schemeClr val="bg1"/>
                </a:solidFill>
                <a:latin typeface="+mn-ea"/>
                <a:cs typeface="Pretendard" panose="02000503000000020004" pitchFamily="50" charset="-127"/>
              </a:rPr>
              <a:t>개발실</a:t>
            </a:r>
            <a:endParaRPr lang="en-US" altLang="ko-KR" sz="900" dirty="0">
              <a:solidFill>
                <a:schemeClr val="bg1"/>
              </a:solidFill>
              <a:latin typeface="+mn-ea"/>
              <a:cs typeface="Pretendard" panose="02000503000000020004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F48DD86-4216-04EF-B7B0-28D99A56F31A}"/>
              </a:ext>
            </a:extLst>
          </p:cNvPr>
          <p:cNvSpPr/>
          <p:nvPr/>
        </p:nvSpPr>
        <p:spPr>
          <a:xfrm>
            <a:off x="1920311" y="1412930"/>
            <a:ext cx="2984791" cy="23083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1500" b="1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Advancing Technology for Humanity</a:t>
            </a:r>
          </a:p>
        </p:txBody>
      </p:sp>
      <p:pic>
        <p:nvPicPr>
          <p:cNvPr id="19" name="그래픽 18">
            <a:extLst>
              <a:ext uri="{FF2B5EF4-FFF2-40B4-BE49-F238E27FC236}">
                <a16:creationId xmlns:a16="http://schemas.microsoft.com/office/drawing/2014/main" id="{793985AB-526F-29C1-955F-86FB6A13D3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96900" r="27301" b="1844"/>
          <a:stretch/>
        </p:blipFill>
        <p:spPr>
          <a:xfrm rot="10800000" flipH="1">
            <a:off x="1" y="-1"/>
            <a:ext cx="12192000" cy="9212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39366B78-3EAD-51C6-5DE4-85B591E2D97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12" y="1156022"/>
            <a:ext cx="3244478" cy="164277"/>
          </a:xfrm>
          <a:prstGeom prst="rect">
            <a:avLst/>
          </a:prstGeom>
        </p:spPr>
      </p:pic>
      <p:grpSp>
        <p:nvGrpSpPr>
          <p:cNvPr id="21" name="그룹 20">
            <a:extLst>
              <a:ext uri="{FF2B5EF4-FFF2-40B4-BE49-F238E27FC236}">
                <a16:creationId xmlns:a16="http://schemas.microsoft.com/office/drawing/2014/main" id="{E0710D60-9A82-78B3-F92F-FE47CFA5AF6D}"/>
              </a:ext>
            </a:extLst>
          </p:cNvPr>
          <p:cNvGrpSpPr/>
          <p:nvPr/>
        </p:nvGrpSpPr>
        <p:grpSpPr>
          <a:xfrm>
            <a:off x="504673" y="-6348"/>
            <a:ext cx="1152245" cy="1650110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21CEDD0D-0876-662B-5259-002B70B9DC05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70C0"/>
                </a:solidFill>
              </a:endParaRPr>
            </a:p>
          </p:txBody>
        </p:sp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4997186E-514D-B29E-CEA4-D31FCBE740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A05B9C3D-24B8-C71C-B291-A7D1804DA7F5}"/>
              </a:ext>
            </a:extLst>
          </p:cNvPr>
          <p:cNvSpPr txBox="1"/>
          <p:nvPr/>
        </p:nvSpPr>
        <p:spPr>
          <a:xfrm>
            <a:off x="3541453" y="2209125"/>
            <a:ext cx="37834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251281">
              <a:lnSpc>
                <a:spcPct val="150000"/>
              </a:lnSpc>
              <a:tabLst>
                <a:tab pos="4855512" algn="l"/>
              </a:tabLst>
            </a:pPr>
            <a:r>
              <a:rPr lang="en-US" altLang="ko-KR" sz="4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1</a:t>
            </a:r>
            <a:r>
              <a:rPr lang="ko-KR" altLang="en-US" sz="4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분기 개발 현황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EAC046D-F020-418C-9804-D40609EC0E84}"/>
              </a:ext>
            </a:extLst>
          </p:cNvPr>
          <p:cNvSpPr txBox="1"/>
          <p:nvPr/>
        </p:nvSpPr>
        <p:spPr>
          <a:xfrm>
            <a:off x="8910487" y="3989583"/>
            <a:ext cx="1649811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251281">
              <a:lnSpc>
                <a:spcPct val="150000"/>
              </a:lnSpc>
              <a:tabLst>
                <a:tab pos="4855512" algn="l"/>
              </a:tabLst>
            </a:pPr>
            <a:r>
              <a:rPr lang="en-US" altLang="ko-KR" sz="2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SW</a:t>
            </a:r>
            <a:r>
              <a:rPr lang="ko-KR" altLang="en-US" sz="28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개발실</a:t>
            </a:r>
            <a:endParaRPr lang="ko-KR" altLang="en-US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51858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44444E-6 L -1.25E-6 0.00972 " pathEditMode="relative" rAng="0" ptsTypes="AA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4.375E-6 0.00972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8" name="Rectangle 1">
            <a:extLst>
              <a:ext uri="{FF2B5EF4-FFF2-40B4-BE49-F238E27FC236}">
                <a16:creationId xmlns:a16="http://schemas.microsoft.com/office/drawing/2014/main" id="{B78154F5-19BD-4F31-B376-73F49DA7AD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1075" y="20399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84586" y="398173"/>
            <a:ext cx="9221775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목표</a:t>
            </a:r>
            <a:r>
              <a:rPr lang="en-US" altLang="ko-KR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1: </a:t>
            </a: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알고리즘 안정화 및 제품 출시 </a:t>
            </a:r>
            <a:r>
              <a:rPr lang="en-US" altLang="ko-KR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Follow up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75BC2C-A66F-4E43-93F0-AD0FAD3072F7}"/>
              </a:ext>
            </a:extLst>
          </p:cNvPr>
          <p:cNvSpPr txBox="1"/>
          <p:nvPr/>
        </p:nvSpPr>
        <p:spPr>
          <a:xfrm>
            <a:off x="84586" y="1158310"/>
            <a:ext cx="644568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예상 수행기간</a:t>
            </a:r>
            <a:r>
              <a:rPr lang="en-US" altLang="ko-KR" sz="24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25.01.01 ~ 25.03.31 (1</a:t>
            </a:r>
            <a:r>
              <a:rPr lang="ko-KR" altLang="en-US" sz="24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분기</a:t>
            </a:r>
            <a:r>
              <a:rPr lang="en-US" altLang="ko-KR" sz="24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endParaRPr lang="en-US" altLang="ko-KR" sz="2400" b="1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진행사항</a:t>
            </a:r>
            <a:endParaRPr lang="en-US" altLang="ko-KR" sz="2400" dirty="0">
              <a:solidFill>
                <a:schemeClr val="tx2">
                  <a:lumMod val="60000"/>
                  <a:lumOff val="4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노인낙상 알고리즘 최적화 및 사내 테스트 완료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내부 직원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12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명에 대하여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시간씩 테스트 진행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ㄴ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오검출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미발생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확인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노인낙상 알고리즘 </a:t>
            </a: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AI 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품질인증 진행 완료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- 25.03.05 KTR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인증 진행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(F1-score 0.98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달성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- 25.03.28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인증서 발급 예정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Redy 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어플 </a:t>
            </a: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&amp; Safeware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connect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개발 완료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Redy: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제품 출시 후 배포 예정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Safeware connect: play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store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배포 완료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App store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심사 중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en-US" altLang="ko-KR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C-light, C3.5, C-Harness </a:t>
            </a:r>
            <a:r>
              <a:rPr lang="ko-KR" altLang="en-US" dirty="0">
                <a:solidFill>
                  <a:schemeClr val="tx2">
                    <a:lumMod val="60000"/>
                    <a:lumOff val="4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용 펌웨어 개발 완료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전방추락 감지용 딥러닝 모델 탑재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감도 조절 기능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격발 일시 정지 기능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격발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미작동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테스트 모드 개발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77FA9506-4B41-4136-87F2-D8E3C8BA2AD6}"/>
              </a:ext>
            </a:extLst>
          </p:cNvPr>
          <p:cNvSpPr txBox="1"/>
          <p:nvPr/>
        </p:nvSpPr>
        <p:spPr>
          <a:xfrm>
            <a:off x="6927948" y="1943139"/>
            <a:ext cx="517946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추가 진행 예정 사항 </a:t>
            </a:r>
            <a:r>
              <a:rPr lang="en-US" altLang="ko-KR" sz="2400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(25.03)</a:t>
            </a: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노인 낙상 </a:t>
            </a:r>
            <a:r>
              <a:rPr lang="ko-KR" altLang="en-US" dirty="0" err="1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전방낙상</a:t>
            </a: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dirty="0" err="1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미검출</a:t>
            </a: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모드 개발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제품의 주 보호 부위가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측후방이므로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..!</a:t>
            </a:r>
          </a:p>
          <a:p>
            <a:pPr marL="342900" indent="-342900">
              <a:buAutoNum type="arabicPeriod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en-US" altLang="ko-KR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Safeware</a:t>
            </a: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connect </a:t>
            </a: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관리자용 웹 </a:t>
            </a:r>
            <a:r>
              <a:rPr lang="ko-KR" altLang="en-US" dirty="0" err="1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대쉬보드</a:t>
            </a: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개발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PC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 모니터 띄워서 관리하는 것에 대한 수요 대응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en-US" altLang="ko-KR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Safeware</a:t>
            </a: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connect</a:t>
            </a: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글로벌 버전 개발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[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기존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] Naver map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[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변경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] Naver map(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국내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), Google map(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해외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국가코드 적용한 글로벌 기능 추가 적용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ㄴ 개인인증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응급콜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회사탐색 등 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추후로도 출시에 필요한 사항들 </a:t>
            </a:r>
            <a:r>
              <a:rPr lang="en-US" altLang="ko-KR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follow up &amp; support</a:t>
            </a: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454AEE3B-F731-4415-80F1-D2E5C71FBB2C}"/>
              </a:ext>
            </a:extLst>
          </p:cNvPr>
          <p:cNvCxnSpPr/>
          <p:nvPr/>
        </p:nvCxnSpPr>
        <p:spPr>
          <a:xfrm>
            <a:off x="6651653" y="2039938"/>
            <a:ext cx="0" cy="4563163"/>
          </a:xfrm>
          <a:prstGeom prst="line">
            <a:avLst/>
          </a:prstGeom>
          <a:ln w="57150">
            <a:solidFill>
              <a:srgbClr val="62626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8" name="그림 67">
            <a:extLst>
              <a:ext uri="{FF2B5EF4-FFF2-40B4-BE49-F238E27FC236}">
                <a16:creationId xmlns:a16="http://schemas.microsoft.com/office/drawing/2014/main" id="{0D1E3378-BF54-43DE-B2EA-537E3A96E7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83791" y="536382"/>
            <a:ext cx="1384752" cy="1384752"/>
          </a:xfrm>
          <a:prstGeom prst="rect">
            <a:avLst/>
          </a:prstGeom>
        </p:spPr>
      </p:pic>
      <p:pic>
        <p:nvPicPr>
          <p:cNvPr id="74" name="그림 73">
            <a:extLst>
              <a:ext uri="{FF2B5EF4-FFF2-40B4-BE49-F238E27FC236}">
                <a16:creationId xmlns:a16="http://schemas.microsoft.com/office/drawing/2014/main" id="{410A2890-3C24-43B8-9CEB-1D60F01CC6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5985" y="458321"/>
            <a:ext cx="1492776" cy="1492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33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316E79-1275-4652-B013-E43663207658}"/>
              </a:ext>
            </a:extLst>
          </p:cNvPr>
          <p:cNvSpPr/>
          <p:nvPr/>
        </p:nvSpPr>
        <p:spPr>
          <a:xfrm>
            <a:off x="108342" y="424365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목표</a:t>
            </a:r>
            <a:r>
              <a:rPr lang="en-US" altLang="ko-KR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2: </a:t>
            </a:r>
            <a:r>
              <a:rPr lang="ko-KR" altLang="en-US" sz="3200" spc="-3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신규 알고리즘 개발을 위한 기초연구</a:t>
            </a:r>
            <a:endParaRPr lang="en-US" altLang="ko-KR" sz="3200" spc="-30" dirty="0">
              <a:solidFill>
                <a:srgbClr val="626262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1D23CD3-FE97-48F8-8067-FEEED15E0F57}"/>
              </a:ext>
            </a:extLst>
          </p:cNvPr>
          <p:cNvSpPr txBox="1"/>
          <p:nvPr/>
        </p:nvSpPr>
        <p:spPr>
          <a:xfrm>
            <a:off x="84586" y="1158310"/>
            <a:ext cx="689884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예상 수행기간</a:t>
            </a:r>
            <a:r>
              <a:rPr lang="en-US" altLang="ko-KR" sz="24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25.04.01 ~ 25.12.31 (2~4</a:t>
            </a:r>
            <a:r>
              <a:rPr lang="ko-KR" altLang="en-US" sz="24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분기</a:t>
            </a:r>
            <a:r>
              <a:rPr lang="en-US" altLang="ko-KR" sz="2400" dirty="0">
                <a:solidFill>
                  <a:srgbClr val="626262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endParaRPr lang="en-US" altLang="ko-KR" sz="2400" b="1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2400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진행 계획</a:t>
            </a:r>
            <a:endParaRPr lang="en-US" altLang="ko-KR" sz="2400" dirty="0">
              <a:solidFill>
                <a:srgbClr val="FF505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선행연구 조사 및 연구 개발 방향 설정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목표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전동킥보드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자전거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등산에 대응 가능한 전도 검출 알고리즘 개발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데이터셋 확보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자전거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데이터셋 확보 필요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공용데이터셋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or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직접 구축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pPr marL="342900" indent="-342900">
              <a:buAutoNum type="arabicPeriod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신규 알고리즘 개발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기존 알고리즘과 신규 개발될 알고리즘 통합 방안 고안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신규 </a:t>
            </a:r>
            <a:r>
              <a:rPr lang="en-US" altLang="ko-KR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MCU </a:t>
            </a:r>
            <a:r>
              <a:rPr lang="ko-KR" altLang="en-US" dirty="0">
                <a:solidFill>
                  <a:srgbClr val="FF505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모듈 사용 검토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기존보다 많은 역할을 감당할 알고리즘이 탑재되어야 되므로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</a:t>
            </a:r>
            <a:r>
              <a:rPr lang="ko-KR" altLang="en-US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고스펙의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MCU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모듈 사용 검토 필요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E0DB84F9-83E8-416A-AB5F-42331FC83F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845044">
            <a:off x="7395137" y="1130265"/>
            <a:ext cx="844395" cy="844395"/>
          </a:xfrm>
          <a:prstGeom prst="rect">
            <a:avLst/>
          </a:prstGeom>
          <a:ln>
            <a:noFill/>
          </a:ln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4C512A3D-E575-4D83-9174-9B166FBB9C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4662076">
            <a:off x="7293104" y="1134243"/>
            <a:ext cx="641892" cy="641892"/>
          </a:xfrm>
          <a:prstGeom prst="rect">
            <a:avLst/>
          </a:prstGeom>
          <a:ln>
            <a:noFill/>
          </a:ln>
        </p:spPr>
      </p:pic>
      <p:grpSp>
        <p:nvGrpSpPr>
          <p:cNvPr id="9" name="그룹 8">
            <a:extLst>
              <a:ext uri="{FF2B5EF4-FFF2-40B4-BE49-F238E27FC236}">
                <a16:creationId xmlns:a16="http://schemas.microsoft.com/office/drawing/2014/main" id="{B8D68E40-CBEC-4311-A906-531E7B8EA090}"/>
              </a:ext>
            </a:extLst>
          </p:cNvPr>
          <p:cNvGrpSpPr/>
          <p:nvPr/>
        </p:nvGrpSpPr>
        <p:grpSpPr>
          <a:xfrm>
            <a:off x="8651242" y="903908"/>
            <a:ext cx="1157643" cy="1102561"/>
            <a:chOff x="8560892" y="585029"/>
            <a:chExt cx="1619171" cy="1434340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AAD1AD21-E7A6-4ED3-BC32-75BCE411828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rot="18474557">
              <a:off x="8898760" y="738066"/>
              <a:ext cx="1281303" cy="1281303"/>
            </a:xfrm>
            <a:prstGeom prst="rect">
              <a:avLst/>
            </a:prstGeom>
          </p:spPr>
        </p:pic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3BA086C4-7CE1-4C93-AC75-4CAE55C6DF3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864315" flipH="1">
              <a:off x="8560892" y="585029"/>
              <a:ext cx="962612" cy="851153"/>
            </a:xfrm>
            <a:prstGeom prst="rect">
              <a:avLst/>
            </a:prstGeom>
            <a:ln>
              <a:noFill/>
            </a:ln>
          </p:spPr>
        </p:pic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C15F3565-818B-450C-A5C2-4B2C0A128EF3}"/>
              </a:ext>
            </a:extLst>
          </p:cNvPr>
          <p:cNvGrpSpPr/>
          <p:nvPr/>
        </p:nvGrpSpPr>
        <p:grpSpPr>
          <a:xfrm>
            <a:off x="9975001" y="744112"/>
            <a:ext cx="1650504" cy="1539789"/>
            <a:chOff x="6677142" y="3577167"/>
            <a:chExt cx="3089674" cy="2323485"/>
          </a:xfrm>
        </p:grpSpPr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5A2E283E-269D-46CC-A3B8-A31A3193FD4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677142" y="3620268"/>
              <a:ext cx="2280384" cy="2280384"/>
            </a:xfrm>
            <a:prstGeom prst="rect">
              <a:avLst/>
            </a:prstGeom>
          </p:spPr>
        </p:pic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2C1EDB19-3011-4399-AE61-63D2A800A0F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rot="4736916" flipH="1">
              <a:off x="8393724" y="3663608"/>
              <a:ext cx="1459533" cy="12866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13017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E7407F92-ED1B-4F9C-9B98-50E231E852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060" t="2694" r="6827" b="22853"/>
          <a:stretch/>
        </p:blipFill>
        <p:spPr>
          <a:xfrm>
            <a:off x="0" y="-6348"/>
            <a:ext cx="12192000" cy="685800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61A29EAF-D22F-5007-D79A-1E3598C91A5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856" y="824422"/>
            <a:ext cx="799752" cy="700831"/>
          </a:xfrm>
          <a:prstGeom prst="rect">
            <a:avLst/>
          </a:prstGeom>
          <a:solidFill>
            <a:srgbClr val="0082C8"/>
          </a:solidFill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89EF15CA-7B29-AF76-5A37-7C8F4A1BF5BB}"/>
              </a:ext>
            </a:extLst>
          </p:cNvPr>
          <p:cNvGrpSpPr/>
          <p:nvPr/>
        </p:nvGrpSpPr>
        <p:grpSpPr>
          <a:xfrm>
            <a:off x="504673" y="-6348"/>
            <a:ext cx="1152245" cy="1650110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4922CC1C-110B-841F-C82E-283584670456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70C0"/>
                </a:solidFill>
              </a:endParaRPr>
            </a:p>
          </p:txBody>
        </p: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D425201A-B5D3-FED3-F2A4-AAEDCA9BB4E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12779D94-F3B9-7157-7B71-730AEBDCF836}"/>
              </a:ext>
            </a:extLst>
          </p:cNvPr>
          <p:cNvSpPr txBox="1"/>
          <p:nvPr/>
        </p:nvSpPr>
        <p:spPr>
          <a:xfrm>
            <a:off x="5129923" y="3099486"/>
            <a:ext cx="23150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감사합니다</a:t>
            </a:r>
            <a:r>
              <a:rPr lang="en-US" altLang="ko-KR" sz="3600" dirty="0">
                <a:solidFill>
                  <a:schemeClr val="bg1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.</a:t>
            </a:r>
            <a:endParaRPr lang="ko-KR" altLang="en-US" sz="3600" dirty="0">
              <a:solidFill>
                <a:schemeClr val="bg1"/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276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사용자 지정 1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0499E"/>
      </a:accent1>
      <a:accent2>
        <a:srgbClr val="C0D60C"/>
      </a:accent2>
      <a:accent3>
        <a:srgbClr val="F49100"/>
      </a:accent3>
      <a:accent4>
        <a:srgbClr val="10CF9B"/>
      </a:accent4>
      <a:accent5>
        <a:srgbClr val="009DD9"/>
      </a:accent5>
      <a:accent6>
        <a:srgbClr val="A5C249"/>
      </a:accent6>
      <a:hlink>
        <a:srgbClr val="F49100"/>
      </a:hlink>
      <a:folHlink>
        <a:srgbClr val="85DFD0"/>
      </a:folHlink>
    </a:clrScheme>
    <a:fontScheme name="사용자 지정 2">
      <a:majorFont>
        <a:latin typeface="Rajdhani SemiBold"/>
        <a:ea typeface="넥슨 풋볼고딕 L"/>
        <a:cs typeface=""/>
      </a:majorFont>
      <a:minorFont>
        <a:latin typeface="Roboto Light"/>
        <a:ea typeface="Noto Sans KR Light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2837</TotalTime>
  <Words>339</Words>
  <Application>Microsoft Office PowerPoint</Application>
  <PresentationFormat>와이드스크린</PresentationFormat>
  <Paragraphs>42</Paragraphs>
  <Slides>4</Slides>
  <Notes>4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6" baseType="lpstr">
      <vt:lpstr>Pretendard ExtraBold</vt:lpstr>
      <vt:lpstr>Roboto Medium</vt:lpstr>
      <vt:lpstr>Arial</vt:lpstr>
      <vt:lpstr>배달의민족 주아</vt:lpstr>
      <vt:lpstr>Roboto</vt:lpstr>
      <vt:lpstr>Noto Sans KR Medium</vt:lpstr>
      <vt:lpstr>Noto Sans KR Light</vt:lpstr>
      <vt:lpstr>맑은 고딕</vt:lpstr>
      <vt:lpstr>Calibri</vt:lpstr>
      <vt:lpstr>Roboto Black</vt:lpstr>
      <vt:lpstr>Roboto Light</vt:lpstr>
      <vt:lpstr>Тема Office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shin daniel</dc:creator>
  <cp:lastModifiedBy>Bummo Koo</cp:lastModifiedBy>
  <cp:revision>167</cp:revision>
  <dcterms:created xsi:type="dcterms:W3CDTF">2021-03-22T14:57:48Z</dcterms:created>
  <dcterms:modified xsi:type="dcterms:W3CDTF">2025-03-06T06:04:02Z</dcterms:modified>
</cp:coreProperties>
</file>